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64B145"/>
    <a:srgbClr val="4CC8ED"/>
    <a:srgbClr val="FF8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showGuides="1">
      <p:cViewPr>
        <p:scale>
          <a:sx n="120" d="100"/>
          <a:sy n="120" d="100"/>
        </p:scale>
        <p:origin x="972" y="-4362"/>
      </p:cViewPr>
      <p:guideLst>
        <p:guide orient="horz" pos="3840"/>
        <p:guide pos="2160"/>
      </p:guideLst>
    </p:cSldViewPr>
  </p:slideViewPr>
  <p:notesTextViewPr>
    <p:cViewPr>
      <p:scale>
        <a:sx n="1" d="1"/>
        <a:sy n="1" d="1"/>
      </p:scale>
      <p:origin x="0" y="0"/>
    </p:cViewPr>
  </p:notesTextViewPr>
  <p:notesViewPr>
    <p:cSldViewPr snapToGrid="0" showGuides="1">
      <p:cViewPr varScale="1">
        <p:scale>
          <a:sx n="118" d="100"/>
          <a:sy n="118" d="100"/>
        </p:scale>
        <p:origin x="1536"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F565CF89-D83B-4C4F-ACD0-E4EC4C3487DC}" type="datetimeFigureOut">
              <a:rPr lang="en-US" smtClean="0"/>
              <a:t>6/1/2026</a:t>
            </a:fld>
            <a:endParaRPr lang="en-US"/>
          </a:p>
        </p:txBody>
      </p:sp>
      <p:sp>
        <p:nvSpPr>
          <p:cNvPr id="4" name="Slide Image Placeholder 3"/>
          <p:cNvSpPr>
            <a:spLocks noGrp="1" noRot="1" noChangeAspect="1"/>
          </p:cNvSpPr>
          <p:nvPr>
            <p:ph type="sldImg" idx="2"/>
          </p:nvPr>
        </p:nvSpPr>
        <p:spPr>
          <a:xfrm>
            <a:off x="2624138" y="1162050"/>
            <a:ext cx="176212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98D820BE-9373-4FE9-BE7F-25F04610CDFD}" type="slidenum">
              <a:rPr lang="en-US" smtClean="0"/>
              <a:t>‹#›</a:t>
            </a:fld>
            <a:endParaRPr lang="en-US"/>
          </a:p>
        </p:txBody>
      </p:sp>
    </p:spTree>
    <p:extLst>
      <p:ext uri="{BB962C8B-B14F-4D97-AF65-F5344CB8AC3E}">
        <p14:creationId xmlns:p14="http://schemas.microsoft.com/office/powerpoint/2010/main" val="2650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D820BE-9373-4FE9-BE7F-25F04610CDFD}" type="slidenum">
              <a:rPr lang="en-US" smtClean="0"/>
              <a:t>1</a:t>
            </a:fld>
            <a:endParaRPr lang="en-US"/>
          </a:p>
        </p:txBody>
      </p:sp>
    </p:spTree>
    <p:extLst>
      <p:ext uri="{BB962C8B-B14F-4D97-AF65-F5344CB8AC3E}">
        <p14:creationId xmlns:p14="http://schemas.microsoft.com/office/powerpoint/2010/main" val="872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48578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594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465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022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925"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9" indent="0">
              <a:buNone/>
              <a:defRPr sz="1200">
                <a:solidFill>
                  <a:schemeClr val="tx1">
                    <a:tint val="75000"/>
                  </a:schemeClr>
                </a:solidFill>
              </a:defRPr>
            </a:lvl5pPr>
            <a:lvl6pPr marL="1714623" indent="0">
              <a:buNone/>
              <a:defRPr sz="1200">
                <a:solidFill>
                  <a:schemeClr val="tx1">
                    <a:tint val="75000"/>
                  </a:schemeClr>
                </a:solidFill>
              </a:defRPr>
            </a:lvl6pPr>
            <a:lvl7pPr marL="2057548" indent="0">
              <a:buNone/>
              <a:defRPr sz="1200">
                <a:solidFill>
                  <a:schemeClr val="tx1">
                    <a:tint val="75000"/>
                  </a:schemeClr>
                </a:solidFill>
              </a:defRPr>
            </a:lvl7pPr>
            <a:lvl8pPr marL="2400472"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5D94A-C08C-4090-8C29-284E9F779E3A}" type="datetimeFigureOut">
              <a:rPr lang="en-US" smtClean="0"/>
              <a:t>6/1/2026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6593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D94A-C08C-4090-8C29-284E9F779E3A}"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2853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4453469"/>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4453469"/>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D94A-C08C-4090-8C29-284E9F779E3A}" type="datetimeFigureOut">
              <a:rPr lang="en-US" smtClean="0"/>
              <a:t>6/1/2026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0564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D94A-C08C-4090-8C29-284E9F779E3A}" type="datetimeFigureOut">
              <a:rPr lang="en-US" smtClean="0"/>
              <a:t>6/1/2026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6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D94A-C08C-4090-8C29-284E9F779E3A}" type="datetimeFigureOut">
              <a:rPr lang="en-US" smtClean="0"/>
              <a:t>6/1/2026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872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6141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755425"/>
            <a:ext cx="3471863" cy="8664222"/>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6/1/2026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7726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05D94A-C08C-4090-8C29-284E9F779E3A}" type="datetimeFigureOut">
              <a:rPr lang="en-US" smtClean="0"/>
              <a:t>6/1/2026</a:t>
            </a:fld>
            <a:endParaRPr lang="en-US"/>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4F3475E-A0A2-40EA-86B7-BC257B6C7ECD}" type="slidenum">
              <a:rPr lang="en-US" smtClean="0"/>
              <a:t>‹#›</a:t>
            </a:fld>
            <a:endParaRPr lang="en-US"/>
          </a:p>
        </p:txBody>
      </p:sp>
    </p:spTree>
    <p:extLst>
      <p:ext uri="{BB962C8B-B14F-4D97-AF65-F5344CB8AC3E}">
        <p14:creationId xmlns:p14="http://schemas.microsoft.com/office/powerpoint/2010/main" val="37969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hyperlink" Target="http://www.mysoundcu.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D9D34-81EE-DC20-195C-928A82C70FC8}"/>
              </a:ext>
            </a:extLst>
          </p:cNvPr>
          <p:cNvSpPr>
            <a:spLocks noGrp="1"/>
          </p:cNvSpPr>
          <p:nvPr>
            <p:ph type="title"/>
          </p:nvPr>
        </p:nvSpPr>
        <p:spPr>
          <a:xfrm>
            <a:off x="472381" y="1755425"/>
            <a:ext cx="2055062" cy="587084"/>
          </a:xfrm>
        </p:spPr>
        <p:txBody>
          <a:bodyPr>
            <a:normAutofit/>
          </a:bodyPr>
          <a:lstStyle/>
          <a:p>
            <a:pPr algn="ctr"/>
            <a:r>
              <a:rPr lang="en-US" sz="1800" b="1" dirty="0">
                <a:solidFill>
                  <a:srgbClr val="64B145"/>
                </a:solidFill>
                <a:latin typeface="Trade Gothic Next Light" panose="020F0502020204030204" pitchFamily="34" charset="0"/>
              </a:rPr>
              <a:t>Sound reasons to become a Member</a:t>
            </a:r>
          </a:p>
        </p:txBody>
      </p:sp>
      <p:sp>
        <p:nvSpPr>
          <p:cNvPr id="10" name="Text Placeholder 9">
            <a:extLst>
              <a:ext uri="{FF2B5EF4-FFF2-40B4-BE49-F238E27FC236}">
                <a16:creationId xmlns:a16="http://schemas.microsoft.com/office/drawing/2014/main" id="{6DF44EF6-727B-B700-CB4C-6960CD30EFF6}"/>
              </a:ext>
            </a:extLst>
          </p:cNvPr>
          <p:cNvSpPr>
            <a:spLocks noGrp="1"/>
          </p:cNvSpPr>
          <p:nvPr>
            <p:ph type="body" sz="half" idx="2"/>
          </p:nvPr>
        </p:nvSpPr>
        <p:spPr>
          <a:xfrm>
            <a:off x="509609" y="2363058"/>
            <a:ext cx="2211884" cy="9164545"/>
          </a:xfrm>
          <a:solidFill>
            <a:schemeClr val="bg1">
              <a:lumMod val="95000"/>
            </a:schemeClr>
          </a:solidFill>
        </p:spPr>
        <p:txBody>
          <a:bodyPr>
            <a:normAutofit lnSpcReduction="10000"/>
          </a:bodyPr>
          <a:lstStyle/>
          <a:p>
            <a:r>
              <a:rPr lang="en-US" b="1" dirty="0">
                <a:solidFill>
                  <a:srgbClr val="64B145"/>
                </a:solidFill>
              </a:rPr>
              <a:t>Superior Service. </a:t>
            </a:r>
            <a:r>
              <a:rPr lang="en-US" b="1" dirty="0">
                <a:solidFill>
                  <a:srgbClr val="444E69"/>
                </a:solidFill>
              </a:rPr>
              <a:t>At Sound Federal Credit Union we are committed to providing you with the highest level of personalized member service. Our knowledgeable staff will work with you to help you achieve your ﬁnancial goals.</a:t>
            </a:r>
          </a:p>
          <a:p>
            <a:r>
              <a:rPr lang="en-US" b="1" dirty="0">
                <a:solidFill>
                  <a:srgbClr val="64B145"/>
                </a:solidFill>
              </a:rPr>
              <a:t>Lower Loan Rates, Higher Deposit Rates</a:t>
            </a:r>
            <a:r>
              <a:rPr lang="en-US" dirty="0">
                <a:solidFill>
                  <a:srgbClr val="64B145"/>
                </a:solidFill>
              </a:rPr>
              <a:t>.  </a:t>
            </a:r>
            <a:r>
              <a:rPr lang="en-US" b="1" dirty="0">
                <a:solidFill>
                  <a:srgbClr val="444E69"/>
                </a:solidFill>
              </a:rPr>
              <a:t>We pass any “proﬁts” we make directly back to our members. Because there are no shareholders to keep happy, we are able to offer some of the best rates around on loan and deposit products.</a:t>
            </a:r>
          </a:p>
          <a:p>
            <a:r>
              <a:rPr lang="en-US" b="1" dirty="0">
                <a:solidFill>
                  <a:srgbClr val="64B145"/>
                </a:solidFill>
              </a:rPr>
              <a:t>Low or No Fees. </a:t>
            </a:r>
            <a:r>
              <a:rPr lang="en-US" b="1" dirty="0">
                <a:solidFill>
                  <a:srgbClr val="444E69"/>
                </a:solidFill>
              </a:rPr>
              <a:t>You work hard for your money. We believe you should keep what’s yours. Our “proﬁts” strengthen our credit union and beneﬁt our members. This allows us to have low fees which provides value to our members.</a:t>
            </a:r>
          </a:p>
          <a:p>
            <a:r>
              <a:rPr lang="en-US" b="1" dirty="0">
                <a:solidFill>
                  <a:srgbClr val="64B145"/>
                </a:solidFill>
              </a:rPr>
              <a:t>Local Decision Making. </a:t>
            </a:r>
            <a:r>
              <a:rPr lang="en-US" b="1" dirty="0">
                <a:solidFill>
                  <a:srgbClr val="444E69"/>
                </a:solidFill>
              </a:rPr>
              <a:t>We live and work in this community too. You don’t have to wait for an employee in another state to make a decision about your loan or credit card. All of our decisions are made right here in our local ofﬁces.</a:t>
            </a:r>
          </a:p>
          <a:p>
            <a:r>
              <a:rPr lang="en-US" b="1" dirty="0">
                <a:solidFill>
                  <a:srgbClr val="64B145"/>
                </a:solidFill>
              </a:rPr>
              <a:t>Who can join? </a:t>
            </a:r>
            <a:r>
              <a:rPr lang="en-US" b="1" dirty="0">
                <a:solidFill>
                  <a:srgbClr val="444E69"/>
                </a:solidFill>
              </a:rPr>
              <a:t>You can join Sound Federal Credit Union if you live, work, worship, volunteer or attend school in Fairfield, Litchfield or New Haven Counties. You can also join if an immediate family is currently a member. </a:t>
            </a:r>
          </a:p>
          <a:p>
            <a:r>
              <a:rPr lang="en-US" b="1" dirty="0">
                <a:solidFill>
                  <a:srgbClr val="64B145"/>
                </a:solidFill>
              </a:rPr>
              <a:t>How do I become a member? </a:t>
            </a:r>
            <a:r>
              <a:rPr lang="en-US" b="1" dirty="0">
                <a:solidFill>
                  <a:srgbClr val="444E69"/>
                </a:solidFill>
              </a:rPr>
              <a:t>Apply online or stop by any of convenient branches:</a:t>
            </a:r>
          </a:p>
          <a:p>
            <a:pPr marL="171462" indent="-171462">
              <a:buFont typeface="Arial" panose="020B0604020202020204" pitchFamily="34" charset="0"/>
              <a:buChar char="•"/>
            </a:pPr>
            <a:r>
              <a:rPr lang="en-US" sz="1000" b="1" dirty="0">
                <a:solidFill>
                  <a:srgbClr val="444E69"/>
                </a:solidFill>
              </a:rPr>
              <a:t>888 Washington Blvd., Stamford</a:t>
            </a:r>
          </a:p>
          <a:p>
            <a:pPr marL="171462" indent="-171462">
              <a:buFont typeface="Arial" panose="020B0604020202020204" pitchFamily="34" charset="0"/>
              <a:buChar char="•"/>
            </a:pPr>
            <a:r>
              <a:rPr lang="en-US" sz="1000" b="1" dirty="0">
                <a:solidFill>
                  <a:srgbClr val="444E69"/>
                </a:solidFill>
              </a:rPr>
              <a:t>2200 Bedford St., Stamford</a:t>
            </a:r>
          </a:p>
          <a:p>
            <a:pPr marL="171462" indent="-171462">
              <a:buFont typeface="Arial" panose="020B0604020202020204" pitchFamily="34" charset="0"/>
              <a:buChar char="•"/>
            </a:pPr>
            <a:r>
              <a:rPr lang="en-US" sz="1000" b="1" dirty="0">
                <a:solidFill>
                  <a:srgbClr val="444E69"/>
                </a:solidFill>
              </a:rPr>
              <a:t>37 North Ave., Norwalk</a:t>
            </a:r>
          </a:p>
          <a:p>
            <a:r>
              <a:rPr lang="en-US" b="1" dirty="0">
                <a:solidFill>
                  <a:srgbClr val="64B145"/>
                </a:solidFill>
              </a:rPr>
              <a:t>Please bring the following items with you:</a:t>
            </a:r>
          </a:p>
          <a:p>
            <a:r>
              <a:rPr lang="en-US" b="1" dirty="0">
                <a:solidFill>
                  <a:srgbClr val="444E69"/>
                </a:solidFill>
              </a:rPr>
              <a:t>Completed and signed Member  Services Agreement</a:t>
            </a:r>
          </a:p>
          <a:p>
            <a:r>
              <a:rPr lang="en-US" b="1" dirty="0">
                <a:solidFill>
                  <a:srgbClr val="444E69"/>
                </a:solidFill>
              </a:rPr>
              <a:t>Valid Driver’s License or Government  Issued Photo Identification</a:t>
            </a:r>
          </a:p>
        </p:txBody>
      </p:sp>
      <p:pic>
        <p:nvPicPr>
          <p:cNvPr id="7" name="Picture 6">
            <a:extLst>
              <a:ext uri="{FF2B5EF4-FFF2-40B4-BE49-F238E27FC236}">
                <a16:creationId xmlns:a16="http://schemas.microsoft.com/office/drawing/2014/main" id="{9932AD53-0A25-C18A-4ACA-D2CAFE3354DC}"/>
              </a:ext>
            </a:extLst>
          </p:cNvPr>
          <p:cNvPicPr>
            <a:picLocks noChangeAspect="1"/>
          </p:cNvPicPr>
          <p:nvPr/>
        </p:nvPicPr>
        <p:blipFill>
          <a:blip r:embed="rId3"/>
          <a:stretch>
            <a:fillRect/>
          </a:stretch>
        </p:blipFill>
        <p:spPr>
          <a:xfrm>
            <a:off x="1499912" y="414029"/>
            <a:ext cx="3370274" cy="974220"/>
          </a:xfrm>
          <a:prstGeom prst="rect">
            <a:avLst/>
          </a:prstGeom>
        </p:spPr>
      </p:pic>
      <p:sp>
        <p:nvSpPr>
          <p:cNvPr id="13" name="Rectangle 12">
            <a:extLst>
              <a:ext uri="{FF2B5EF4-FFF2-40B4-BE49-F238E27FC236}">
                <a16:creationId xmlns:a16="http://schemas.microsoft.com/office/drawing/2014/main" id="{9D1D47A8-8942-A552-B3E5-4746444C2FE2}"/>
              </a:ext>
            </a:extLst>
          </p:cNvPr>
          <p:cNvSpPr/>
          <p:nvPr/>
        </p:nvSpPr>
        <p:spPr>
          <a:xfrm>
            <a:off x="123290" y="195209"/>
            <a:ext cx="6616557" cy="11815281"/>
          </a:xfrm>
          <a:prstGeom prst="rect">
            <a:avLst/>
          </a:prstGeom>
          <a:noFill/>
          <a:ln w="57150">
            <a:solidFill>
              <a:srgbClr val="444E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79E502-A170-4DB8-BFB0-A8D8048C3C36}"/>
              </a:ext>
            </a:extLst>
          </p:cNvPr>
          <p:cNvCxnSpPr>
            <a:cxnSpLocks/>
          </p:cNvCxnSpPr>
          <p:nvPr/>
        </p:nvCxnSpPr>
        <p:spPr>
          <a:xfrm>
            <a:off x="2721493" y="4376792"/>
            <a:ext cx="3617866" cy="0"/>
          </a:xfrm>
          <a:prstGeom prst="line">
            <a:avLst/>
          </a:prstGeom>
          <a:ln w="57150">
            <a:solidFill>
              <a:srgbClr val="FF854F"/>
            </a:solidFill>
          </a:ln>
        </p:spPr>
        <p:style>
          <a:lnRef idx="1">
            <a:schemeClr val="accent1"/>
          </a:lnRef>
          <a:fillRef idx="0">
            <a:schemeClr val="accent1"/>
          </a:fillRef>
          <a:effectRef idx="0">
            <a:schemeClr val="accent1"/>
          </a:effectRef>
          <a:fontRef idx="minor">
            <a:schemeClr val="tx1"/>
          </a:fontRef>
        </p:style>
      </p:cxnSp>
      <p:sp>
        <p:nvSpPr>
          <p:cNvPr id="17" name="Rectangle: Beveled 16">
            <a:extLst>
              <a:ext uri="{FF2B5EF4-FFF2-40B4-BE49-F238E27FC236}">
                <a16:creationId xmlns:a16="http://schemas.microsoft.com/office/drawing/2014/main" id="{D23DBAAE-34F6-EA5D-4FDC-CA68E0E182F1}"/>
              </a:ext>
            </a:extLst>
          </p:cNvPr>
          <p:cNvSpPr/>
          <p:nvPr/>
        </p:nvSpPr>
        <p:spPr>
          <a:xfrm>
            <a:off x="2721493" y="4537914"/>
            <a:ext cx="3640985" cy="2866488"/>
          </a:xfrm>
          <a:prstGeom prst="bevel">
            <a:avLst/>
          </a:prstGeom>
          <a:solidFill>
            <a:srgbClr val="64B14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rade Gothic Next Light" panose="020B0403040303020004" pitchFamily="34" charset="0"/>
              </a:rPr>
              <a:t>Lending</a:t>
            </a:r>
          </a:p>
          <a:p>
            <a:r>
              <a:rPr lang="en-US" sz="2000" dirty="0">
                <a:solidFill>
                  <a:schemeClr val="tx1"/>
                </a:solidFill>
              </a:rPr>
              <a:t>Current rates as low as:</a:t>
            </a:r>
          </a:p>
          <a:p>
            <a:pPr>
              <a:buFont typeface="Wingdings" panose="05000000000000000000" pitchFamily="2" charset="2"/>
              <a:buChar char="Ø"/>
            </a:pPr>
            <a:r>
              <a:rPr lang="en-US" sz="1400" dirty="0">
                <a:solidFill>
                  <a:schemeClr val="tx1"/>
                </a:solidFill>
              </a:rPr>
              <a:t>	New auto      5.75%</a:t>
            </a:r>
          </a:p>
          <a:p>
            <a:pPr marL="628650" lvl="1" indent="-171450">
              <a:buFont typeface="Arial" panose="020B0604020202020204" pitchFamily="34" charset="0"/>
              <a:buChar char="•"/>
            </a:pPr>
            <a:r>
              <a:rPr lang="en-US" sz="1200" i="1" dirty="0">
                <a:solidFill>
                  <a:schemeClr val="tx1"/>
                </a:solidFill>
              </a:rPr>
              <a:t>New is four years or newer</a:t>
            </a:r>
          </a:p>
          <a:p>
            <a:pPr>
              <a:buFont typeface="Wingdings" panose="05000000000000000000" pitchFamily="2" charset="2"/>
              <a:buChar char="Ø"/>
            </a:pPr>
            <a:r>
              <a:rPr lang="en-US" sz="1400" dirty="0">
                <a:solidFill>
                  <a:schemeClr val="tx1"/>
                </a:solidFill>
              </a:rPr>
              <a:t>	Used auto     7.75%</a:t>
            </a:r>
          </a:p>
          <a:p>
            <a:pPr>
              <a:buFont typeface="Wingdings" panose="05000000000000000000" pitchFamily="2" charset="2"/>
              <a:buChar char="Ø"/>
            </a:pPr>
            <a:r>
              <a:rPr lang="en-US" sz="1400" dirty="0">
                <a:solidFill>
                  <a:schemeClr val="tx1"/>
                </a:solidFill>
              </a:rPr>
              <a:t>	HELOC	 Prime</a:t>
            </a:r>
          </a:p>
          <a:p>
            <a:pPr>
              <a:buFont typeface="Wingdings" panose="05000000000000000000" pitchFamily="2" charset="2"/>
              <a:buChar char="Ø"/>
            </a:pPr>
            <a:r>
              <a:rPr lang="en-US" sz="1400" dirty="0">
                <a:solidFill>
                  <a:schemeClr val="tx1"/>
                </a:solidFill>
              </a:rPr>
              <a:t>	Signature	 10.50%</a:t>
            </a:r>
          </a:p>
          <a:p>
            <a:pPr>
              <a:buFont typeface="Wingdings" panose="05000000000000000000" pitchFamily="2" charset="2"/>
              <a:buChar char="Ø"/>
            </a:pPr>
            <a:r>
              <a:rPr lang="en-US" sz="1400" dirty="0">
                <a:solidFill>
                  <a:schemeClr val="tx1"/>
                </a:solidFill>
              </a:rPr>
              <a:t>	Credit card    14.90%</a:t>
            </a:r>
          </a:p>
          <a:p>
            <a:endParaRPr lang="en-US" sz="800" dirty="0">
              <a:solidFill>
                <a:schemeClr val="tx1"/>
              </a:solidFill>
            </a:endParaRPr>
          </a:p>
          <a:p>
            <a:r>
              <a:rPr lang="en-US" sz="800" dirty="0">
                <a:solidFill>
                  <a:schemeClr val="tx1"/>
                </a:solidFill>
              </a:rPr>
              <a:t>*</a:t>
            </a:r>
            <a:r>
              <a:rPr lang="en-US" sz="800" i="1" dirty="0">
                <a:solidFill>
                  <a:schemeClr val="tx1"/>
                </a:solidFill>
              </a:rPr>
              <a:t>Sample rates as of June 1, 2026, subject to change</a:t>
            </a:r>
            <a:endParaRPr lang="en-US" sz="800" dirty="0">
              <a:solidFill>
                <a:schemeClr val="bg1"/>
              </a:solidFill>
            </a:endParaRPr>
          </a:p>
        </p:txBody>
      </p:sp>
      <p:cxnSp>
        <p:nvCxnSpPr>
          <p:cNvPr id="23" name="Straight Connector 22">
            <a:extLst>
              <a:ext uri="{FF2B5EF4-FFF2-40B4-BE49-F238E27FC236}">
                <a16:creationId xmlns:a16="http://schemas.microsoft.com/office/drawing/2014/main" id="{CC8785C0-7E3C-8835-4CCF-DD821A16C0AB}"/>
              </a:ext>
            </a:extLst>
          </p:cNvPr>
          <p:cNvCxnSpPr>
            <a:cxnSpLocks/>
          </p:cNvCxnSpPr>
          <p:nvPr/>
        </p:nvCxnSpPr>
        <p:spPr>
          <a:xfrm>
            <a:off x="390418" y="1510301"/>
            <a:ext cx="6133672" cy="0"/>
          </a:xfrm>
          <a:prstGeom prst="line">
            <a:avLst/>
          </a:prstGeom>
          <a:ln w="111125">
            <a:solidFill>
              <a:srgbClr val="444E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D85432-BA04-8F4E-6095-D8EA1A52439A}"/>
              </a:ext>
            </a:extLst>
          </p:cNvPr>
          <p:cNvCxnSpPr>
            <a:cxnSpLocks/>
          </p:cNvCxnSpPr>
          <p:nvPr/>
        </p:nvCxnSpPr>
        <p:spPr>
          <a:xfrm>
            <a:off x="2721493" y="7652535"/>
            <a:ext cx="3672980" cy="0"/>
          </a:xfrm>
          <a:prstGeom prst="line">
            <a:avLst/>
          </a:prstGeom>
          <a:ln w="57150">
            <a:solidFill>
              <a:srgbClr val="4CC8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0B8A27-DFEC-1B70-1FD7-561FE2F7ED34}"/>
              </a:ext>
            </a:extLst>
          </p:cNvPr>
          <p:cNvCxnSpPr>
            <a:cxnSpLocks/>
          </p:cNvCxnSpPr>
          <p:nvPr/>
        </p:nvCxnSpPr>
        <p:spPr>
          <a:xfrm>
            <a:off x="2721493" y="10519025"/>
            <a:ext cx="3617866" cy="0"/>
          </a:xfrm>
          <a:prstGeom prst="line">
            <a:avLst/>
          </a:prstGeom>
          <a:ln w="57150">
            <a:solidFill>
              <a:srgbClr val="64B145"/>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1B28D-5087-ADFE-AEEB-E1CA2D472690}"/>
              </a:ext>
            </a:extLst>
          </p:cNvPr>
          <p:cNvPicPr>
            <a:picLocks noChangeAspect="1"/>
          </p:cNvPicPr>
          <p:nvPr/>
        </p:nvPicPr>
        <p:blipFill>
          <a:blip r:embed="rId4"/>
          <a:stretch>
            <a:fillRect/>
          </a:stretch>
        </p:blipFill>
        <p:spPr>
          <a:xfrm>
            <a:off x="2721493" y="1704142"/>
            <a:ext cx="3672980" cy="2506303"/>
          </a:xfrm>
          <a:prstGeom prst="rect">
            <a:avLst/>
          </a:prstGeom>
        </p:spPr>
      </p:pic>
      <p:pic>
        <p:nvPicPr>
          <p:cNvPr id="1026" name="Picture 2">
            <a:extLst>
              <a:ext uri="{FF2B5EF4-FFF2-40B4-BE49-F238E27FC236}">
                <a16:creationId xmlns:a16="http://schemas.microsoft.com/office/drawing/2014/main" id="{71898902-EB6C-C7BD-F382-8C829F4A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00" y="10681699"/>
            <a:ext cx="1839659" cy="8602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6ADC24C-8034-931D-9324-7FB4252BD1CB}"/>
              </a:ext>
            </a:extLst>
          </p:cNvPr>
          <p:cNvPicPr>
            <a:picLocks noChangeAspect="1"/>
          </p:cNvPicPr>
          <p:nvPr/>
        </p:nvPicPr>
        <p:blipFill>
          <a:blip r:embed="rId6"/>
          <a:stretch>
            <a:fillRect/>
          </a:stretch>
        </p:blipFill>
        <p:spPr>
          <a:xfrm>
            <a:off x="3258683" y="10612268"/>
            <a:ext cx="877826" cy="929642"/>
          </a:xfrm>
          <a:prstGeom prst="rect">
            <a:avLst/>
          </a:prstGeom>
        </p:spPr>
      </p:pic>
      <p:sp>
        <p:nvSpPr>
          <p:cNvPr id="47" name="TextBox 46">
            <a:extLst>
              <a:ext uri="{FF2B5EF4-FFF2-40B4-BE49-F238E27FC236}">
                <a16:creationId xmlns:a16="http://schemas.microsoft.com/office/drawing/2014/main" id="{EC3B2DEE-6064-1720-43DC-90798DCEEAE3}"/>
              </a:ext>
            </a:extLst>
          </p:cNvPr>
          <p:cNvSpPr txBox="1"/>
          <p:nvPr/>
        </p:nvSpPr>
        <p:spPr>
          <a:xfrm>
            <a:off x="390418" y="11595447"/>
            <a:ext cx="6133672" cy="307777"/>
          </a:xfrm>
          <a:prstGeom prst="rect">
            <a:avLst/>
          </a:prstGeom>
          <a:solidFill>
            <a:srgbClr val="444E69"/>
          </a:solidFill>
        </p:spPr>
        <p:txBody>
          <a:bodyPr wrap="square" rtlCol="0">
            <a:spAutoFit/>
          </a:bodyPr>
          <a:lstStyle/>
          <a:p>
            <a:pPr algn="ctr"/>
            <a:r>
              <a:rPr lang="en-US" sz="1400" b="1" dirty="0">
                <a:solidFill>
                  <a:schemeClr val="bg1"/>
                </a:solidFill>
                <a:latin typeface="Trade Gothic Next Light" panose="020B0403040303020004" pitchFamily="34" charset="0"/>
                <a:hlinkClick r:id="rId7">
                  <a:extLst>
                    <a:ext uri="{A12FA001-AC4F-418D-AE19-62706E023703}">
                      <ahyp:hlinkClr xmlns:ahyp="http://schemas.microsoft.com/office/drawing/2018/hyperlinkcolor" val="tx"/>
                    </a:ext>
                  </a:extLst>
                </a:hlinkClick>
              </a:rPr>
              <a:t>www.mysoundcu.org</a:t>
            </a:r>
            <a:r>
              <a:rPr lang="en-US" sz="1400" b="1" dirty="0">
                <a:solidFill>
                  <a:schemeClr val="bg1"/>
                </a:solidFill>
                <a:latin typeface="Trade Gothic Next Light" panose="020B0403040303020004" pitchFamily="34" charset="0"/>
              </a:rPr>
              <a:t>     203.977.4701</a:t>
            </a:r>
          </a:p>
        </p:txBody>
      </p:sp>
      <p:pic>
        <p:nvPicPr>
          <p:cNvPr id="5" name="Picture 4">
            <a:extLst>
              <a:ext uri="{FF2B5EF4-FFF2-40B4-BE49-F238E27FC236}">
                <a16:creationId xmlns:a16="http://schemas.microsoft.com/office/drawing/2014/main" id="{C8B48584-5980-FB86-109B-3E94525F8BC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721493" y="7804978"/>
            <a:ext cx="3672979" cy="2450343"/>
          </a:xfrm>
          <a:prstGeom prst="rect">
            <a:avLst/>
          </a:prstGeom>
        </p:spPr>
      </p:pic>
      <p:sp>
        <p:nvSpPr>
          <p:cNvPr id="2" name="TextBox 1">
            <a:extLst>
              <a:ext uri="{FF2B5EF4-FFF2-40B4-BE49-F238E27FC236}">
                <a16:creationId xmlns:a16="http://schemas.microsoft.com/office/drawing/2014/main" id="{C9F1001D-0A81-E1A9-DB34-A92CD273F60C}"/>
              </a:ext>
            </a:extLst>
          </p:cNvPr>
          <p:cNvSpPr txBox="1"/>
          <p:nvPr/>
        </p:nvSpPr>
        <p:spPr>
          <a:xfrm>
            <a:off x="5826521" y="1165572"/>
            <a:ext cx="837735" cy="246221"/>
          </a:xfrm>
          <a:prstGeom prst="rect">
            <a:avLst/>
          </a:prstGeom>
          <a:noFill/>
        </p:spPr>
        <p:txBody>
          <a:bodyPr wrap="square" rtlCol="0">
            <a:spAutoFit/>
          </a:bodyPr>
          <a:lstStyle/>
          <a:p>
            <a:r>
              <a:rPr lang="en-US" sz="1000" b="1" dirty="0"/>
              <a:t>June 2026 </a:t>
            </a:r>
          </a:p>
        </p:txBody>
      </p:sp>
      <p:sp>
        <p:nvSpPr>
          <p:cNvPr id="3" name="TextBox 2">
            <a:extLst>
              <a:ext uri="{FF2B5EF4-FFF2-40B4-BE49-F238E27FC236}">
                <a16:creationId xmlns:a16="http://schemas.microsoft.com/office/drawing/2014/main" id="{0AEEE11A-3E6D-E565-6B0E-F1AD45F01BBC}"/>
              </a:ext>
            </a:extLst>
          </p:cNvPr>
          <p:cNvSpPr txBox="1"/>
          <p:nvPr/>
        </p:nvSpPr>
        <p:spPr>
          <a:xfrm>
            <a:off x="3610596" y="10260066"/>
            <a:ext cx="1778207" cy="215444"/>
          </a:xfrm>
          <a:prstGeom prst="rect">
            <a:avLst/>
          </a:prstGeom>
          <a:noFill/>
        </p:spPr>
        <p:txBody>
          <a:bodyPr wrap="square" rtlCol="0">
            <a:spAutoFit/>
          </a:bodyPr>
          <a:lstStyle/>
          <a:p>
            <a:r>
              <a:rPr lang="en-US" sz="800" i="1" dirty="0">
                <a:solidFill>
                  <a:srgbClr val="444E69"/>
                </a:solidFill>
              </a:rPr>
              <a:t>*APY -Annual Percentage yield</a:t>
            </a:r>
          </a:p>
        </p:txBody>
      </p:sp>
      <p:sp>
        <p:nvSpPr>
          <p:cNvPr id="4" name="TextBox 3">
            <a:extLst>
              <a:ext uri="{FF2B5EF4-FFF2-40B4-BE49-F238E27FC236}">
                <a16:creationId xmlns:a16="http://schemas.microsoft.com/office/drawing/2014/main" id="{B0A2B971-E6E9-5E69-63EC-0D341AF54032}"/>
              </a:ext>
            </a:extLst>
          </p:cNvPr>
          <p:cNvSpPr txBox="1"/>
          <p:nvPr/>
        </p:nvSpPr>
        <p:spPr>
          <a:xfrm>
            <a:off x="4683197" y="7930184"/>
            <a:ext cx="1778207" cy="784830"/>
          </a:xfrm>
          <a:prstGeom prst="rect">
            <a:avLst/>
          </a:prstGeom>
          <a:noFill/>
        </p:spPr>
        <p:txBody>
          <a:bodyPr wrap="square" rtlCol="0">
            <a:spAutoFit/>
          </a:bodyPr>
          <a:lstStyle/>
          <a:p>
            <a:pPr algn="ctr"/>
            <a:r>
              <a:rPr lang="en-US" sz="1050" b="1" u="sng" dirty="0">
                <a:solidFill>
                  <a:srgbClr val="444E69"/>
                </a:solidFill>
              </a:rPr>
              <a:t>Share Certificate (CD’s)</a:t>
            </a:r>
          </a:p>
          <a:p>
            <a:pPr algn="ctr"/>
            <a:r>
              <a:rPr lang="en-US" sz="1050" b="1" u="sng" dirty="0">
                <a:solidFill>
                  <a:srgbClr val="444E69"/>
                </a:solidFill>
              </a:rPr>
              <a:t>Rate Special</a:t>
            </a:r>
          </a:p>
          <a:p>
            <a:pPr algn="ctr"/>
            <a:r>
              <a:rPr lang="en-US" sz="800" b="1" dirty="0">
                <a:solidFill>
                  <a:srgbClr val="444E69"/>
                </a:solidFill>
              </a:rPr>
              <a:t>Ask about our new 13-month</a:t>
            </a:r>
          </a:p>
          <a:p>
            <a:pPr algn="ctr"/>
            <a:r>
              <a:rPr lang="en-US" sz="800" b="1" dirty="0">
                <a:solidFill>
                  <a:srgbClr val="444E69"/>
                </a:solidFill>
              </a:rPr>
              <a:t>Share Certificate (CD) special at </a:t>
            </a:r>
          </a:p>
          <a:p>
            <a:pPr algn="ctr"/>
            <a:r>
              <a:rPr lang="en-US" sz="800" b="1" dirty="0">
                <a:solidFill>
                  <a:srgbClr val="444E69"/>
                </a:solidFill>
              </a:rPr>
              <a:t>3.50% (3.56% APY)!</a:t>
            </a:r>
          </a:p>
        </p:txBody>
      </p:sp>
    </p:spTree>
    <p:extLst>
      <p:ext uri="{BB962C8B-B14F-4D97-AF65-F5344CB8AC3E}">
        <p14:creationId xmlns:p14="http://schemas.microsoft.com/office/powerpoint/2010/main" val="346797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417</TotalTime>
  <Words>379</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Trade Gothic Next Light</vt:lpstr>
      <vt:lpstr>Wingdings</vt:lpstr>
      <vt:lpstr>Office Theme</vt:lpstr>
      <vt:lpstr>Sound reasons to become a Member</vt:lpstr>
    </vt:vector>
  </TitlesOfParts>
  <Company>Stamford Federal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reasons to become a Member</dc:title>
  <dc:creator>Megan O'Marra</dc:creator>
  <cp:lastModifiedBy>Lucy Ehlers</cp:lastModifiedBy>
  <cp:revision>37</cp:revision>
  <cp:lastPrinted>2026-06-01T13:08:50Z</cp:lastPrinted>
  <dcterms:created xsi:type="dcterms:W3CDTF">2025-01-16T13:00:13Z</dcterms:created>
  <dcterms:modified xsi:type="dcterms:W3CDTF">2026-06-01T13:09:25Z</dcterms:modified>
</cp:coreProperties>
</file>